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5143500" cx="9144000"/>
  <p:notesSz cx="6858000" cy="9144000"/>
  <p:embeddedFontLst>
    <p:embeddedFont>
      <p:font typeface="Playfair Display"/>
      <p:regular r:id="rId24"/>
      <p:bold r:id="rId25"/>
      <p:italic r:id="rId26"/>
      <p:boldItalic r:id="rId27"/>
    </p:embeddedFont>
    <p:embeddedFont>
      <p:font typeface="Montserrat"/>
      <p:regular r:id="rId28"/>
      <p:bold r:id="rId29"/>
      <p:italic r:id="rId30"/>
      <p:boldItalic r:id="rId31"/>
    </p:embeddedFont>
    <p:embeddedFont>
      <p:font typeface="Oswald"/>
      <p:regular r:id="rId32"/>
      <p:bold r:id="rId3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PlayfairDisplay-regular.fntdata"/><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PlayfairDisplay-italic.fntdata"/><Relationship Id="rId25" Type="http://schemas.openxmlformats.org/officeDocument/2006/relationships/font" Target="fonts/PlayfairDisplay-bold.fntdata"/><Relationship Id="rId28" Type="http://schemas.openxmlformats.org/officeDocument/2006/relationships/font" Target="fonts/Montserrat-regular.fntdata"/><Relationship Id="rId27" Type="http://schemas.openxmlformats.org/officeDocument/2006/relationships/font" Target="fonts/PlayfairDisplay-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Montserrat-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Montserrat-boldItalic.fntdata"/><Relationship Id="rId30" Type="http://schemas.openxmlformats.org/officeDocument/2006/relationships/font" Target="fonts/Montserrat-italic.fntdata"/><Relationship Id="rId11" Type="http://schemas.openxmlformats.org/officeDocument/2006/relationships/slide" Target="slides/slide6.xml"/><Relationship Id="rId33" Type="http://schemas.openxmlformats.org/officeDocument/2006/relationships/font" Target="fonts/Oswald-bold.fntdata"/><Relationship Id="rId10" Type="http://schemas.openxmlformats.org/officeDocument/2006/relationships/slide" Target="slides/slide5.xml"/><Relationship Id="rId32" Type="http://schemas.openxmlformats.org/officeDocument/2006/relationships/font" Target="fonts/Oswald-regular.fntdata"/><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jp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2D3B45"/>
                </a:solidFill>
                <a:highlight>
                  <a:srgbClr val="FFFFFF"/>
                </a:highlight>
              </a:rPr>
              <a:t>[Trevor]</a:t>
            </a:r>
            <a:endParaRPr sz="1200">
              <a:solidFill>
                <a:srgbClr val="2D3B45"/>
              </a:solidFill>
              <a:highlight>
                <a:srgbClr val="FFFFFF"/>
              </a:highlight>
            </a:endParaRPr>
          </a:p>
          <a:p>
            <a:pPr indent="-304800" lvl="0" marL="457200" rtl="0" algn="l">
              <a:lnSpc>
                <a:spcPct val="115000"/>
              </a:lnSpc>
              <a:spcBef>
                <a:spcPts val="1000"/>
              </a:spcBef>
              <a:spcAft>
                <a:spcPts val="0"/>
              </a:spcAft>
              <a:buClr>
                <a:srgbClr val="2D3B45"/>
              </a:buClr>
              <a:buSzPts val="1200"/>
              <a:buAutoNum type="arabicPeriod"/>
            </a:pPr>
            <a:r>
              <a:rPr lang="en" sz="1200">
                <a:solidFill>
                  <a:srgbClr val="2D3B45"/>
                </a:solidFill>
                <a:highlight>
                  <a:srgbClr val="FFFFFF"/>
                </a:highlight>
              </a:rPr>
              <a:t>Project Description</a:t>
            </a:r>
            <a:endParaRPr sz="1200">
              <a:solidFill>
                <a:srgbClr val="2D3B45"/>
              </a:solidFill>
              <a:highlight>
                <a:srgbClr val="FFFFFF"/>
              </a:highlight>
            </a:endParaRPr>
          </a:p>
          <a:p>
            <a:pPr indent="-304800" lvl="0" marL="457200" rtl="0" algn="l">
              <a:lnSpc>
                <a:spcPct val="115000"/>
              </a:lnSpc>
              <a:spcBef>
                <a:spcPts val="0"/>
              </a:spcBef>
              <a:spcAft>
                <a:spcPts val="0"/>
              </a:spcAft>
              <a:buClr>
                <a:srgbClr val="2D3B45"/>
              </a:buClr>
              <a:buSzPts val="1200"/>
              <a:buAutoNum type="arabicPeriod"/>
            </a:pPr>
            <a:r>
              <a:rPr lang="en" sz="1200">
                <a:solidFill>
                  <a:srgbClr val="2D3B45"/>
                </a:solidFill>
                <a:highlight>
                  <a:srgbClr val="FFFFFF"/>
                </a:highlight>
              </a:rPr>
              <a:t>Team Members and Responsibilities</a:t>
            </a:r>
            <a:endParaRPr sz="1200">
              <a:solidFill>
                <a:srgbClr val="2D3B45"/>
              </a:solidFill>
              <a:highlight>
                <a:srgbClr val="FFFFFF"/>
              </a:highlight>
            </a:endParaRPr>
          </a:p>
          <a:p>
            <a:pPr indent="-304800" lvl="0" marL="457200" rtl="0" algn="l">
              <a:lnSpc>
                <a:spcPct val="115000"/>
              </a:lnSpc>
              <a:spcBef>
                <a:spcPts val="0"/>
              </a:spcBef>
              <a:spcAft>
                <a:spcPts val="0"/>
              </a:spcAft>
              <a:buClr>
                <a:srgbClr val="2D3B45"/>
              </a:buClr>
              <a:buSzPts val="1200"/>
              <a:buAutoNum type="arabicPeriod"/>
            </a:pPr>
            <a:r>
              <a:rPr lang="en" sz="1200">
                <a:solidFill>
                  <a:srgbClr val="2D3B45"/>
                </a:solidFill>
                <a:highlight>
                  <a:srgbClr val="FFFFFF"/>
                </a:highlight>
              </a:rPr>
              <a:t>Problems you ran into during production and how you overcome them</a:t>
            </a:r>
            <a:endParaRPr sz="1200">
              <a:solidFill>
                <a:srgbClr val="2D3B45"/>
              </a:solidFill>
              <a:highlight>
                <a:srgbClr val="FFFFFF"/>
              </a:highlight>
            </a:endParaRPr>
          </a:p>
          <a:p>
            <a:pPr indent="-304800" lvl="0" marL="457200" rtl="0" algn="l">
              <a:lnSpc>
                <a:spcPct val="115000"/>
              </a:lnSpc>
              <a:spcBef>
                <a:spcPts val="0"/>
              </a:spcBef>
              <a:spcAft>
                <a:spcPts val="0"/>
              </a:spcAft>
              <a:buClr>
                <a:srgbClr val="2D3B45"/>
              </a:buClr>
              <a:buSzPts val="1200"/>
              <a:buAutoNum type="arabicPeriod"/>
            </a:pPr>
            <a:r>
              <a:rPr lang="en" sz="1200">
                <a:solidFill>
                  <a:srgbClr val="2D3B45"/>
                </a:solidFill>
                <a:highlight>
                  <a:srgbClr val="FFFFFF"/>
                </a:highlight>
              </a:rPr>
              <a:t>Most of the time should be on demonstrating your project.</a:t>
            </a:r>
            <a:endParaRPr sz="1200">
              <a:solidFill>
                <a:srgbClr val="2D3B45"/>
              </a:solidFill>
              <a:highlight>
                <a:srgbClr val="FFFFFF"/>
              </a:highlight>
            </a:endParaRPr>
          </a:p>
          <a:p>
            <a:pPr indent="0" lvl="0" marL="0" rtl="0" algn="l">
              <a:lnSpc>
                <a:spcPct val="115000"/>
              </a:lnSpc>
              <a:spcBef>
                <a:spcPts val="1000"/>
              </a:spcBef>
              <a:spcAft>
                <a:spcPts val="1000"/>
              </a:spcAft>
              <a:buNone/>
            </a:pPr>
            <a:r>
              <a:rPr lang="en" sz="1200">
                <a:solidFill>
                  <a:srgbClr val="2D3B45"/>
                </a:solidFill>
                <a:highlight>
                  <a:srgbClr val="FFFFFF"/>
                </a:highlight>
              </a:rPr>
              <a:t>“Hello, my name’s Trevor Brooks,  and welcome to F.U.M.L.’s Software Engineering Capstone Project, December 2021. F.U.M.L. stands for F.U.M.L Uses Machine Learning”</a:t>
            </a:r>
            <a:endParaRPr sz="1200">
              <a:solidFill>
                <a:srgbClr val="2D3B45"/>
              </a:solidFill>
              <a:highlight>
                <a:srgbClr val="FFFFFF"/>
              </a:highlight>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030eec688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030eec688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[Michael F] Hi my name is Michael Fulghum and I will discuss the algorithmic part of the back-end. The Back-end of our server is responsible for identifying the possibly electronically fillable areas of each page of the fed in PDF.</a:t>
            </a:r>
            <a:endParaRPr/>
          </a:p>
          <a:p>
            <a:pPr indent="0" lvl="0" marL="0" rtl="0" algn="l">
              <a:spcBef>
                <a:spcPts val="0"/>
              </a:spcBef>
              <a:spcAft>
                <a:spcPts val="0"/>
              </a:spcAft>
              <a:buNone/>
            </a:pPr>
            <a:r>
              <a:rPr lang="en"/>
              <a:t>We used OpenCV, a a computer vision library, to implement a processing pipeline to accomplish this task. We then use algorithms to eliminate possible false positives.</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030eec688b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030eec688b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[Michael F] Here is a summary of the processing pipeline. Notice how one page of the PDF is processed at a time. Each page is scaled to a standard size while keeping the aspect ratio; then, it is fed through the OpenCV Pipeline which we will cover in the next slide. After the OpenCV Pipeline, the fillable page is created. After all of the pages have been processed, they are merged to create a fillable PDF.</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1030eec688b_1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1030eec688b_1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[Michael F] Here is what happens for a single page in the OpenCV Pipeline. The page is altered so that critical areas are amplified like edges: this is the dilation phase. Boxes and signature lines are detected and these mark the fillable areas of the page; these areas are then merged to create a fillable page: this is the detection phase.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105e616b21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105e616b21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[David D.] From the detection phase we arrive at the PDF Generation phase, where the information that was outputted from OpenCV pipeline is actually utilized in order implement the fillable elements onto the PDF. They’re then filtered into their different </a:t>
            </a:r>
            <a:r>
              <a:rPr lang="en"/>
              <a:t>types, whether it be a text field or a checkbox, and from there their positions on the page are scaled to the units used by the library and finally integrated into the document. This is done page by page until the entirety of the PDF has been processed, and the final product is then outputted to wherever it needs to go.</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g103144002bb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3" name="Google Shape;153;g103144002bb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[Michael F] We did encounter a few issues in the development of the back-end. The first one was that we could not find an applicable and usable machine learning framework; so instead, we went with OpenCV to implement computer vision techniques. Another issue was how to handle different types of fillable regions, so our algorithm recognizes different graphical features to find these regions. Our last significant issue was how to handle PDF creation and modification after the fillable regions have been detected; thankfully, we discovered a library which performs well at doing </a:t>
            </a:r>
            <a:r>
              <a:rPr lang="en"/>
              <a:t>exactly</a:t>
            </a:r>
            <a:r>
              <a:rPr lang="en"/>
              <a:t> that.</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g105e616b21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 name="Google Shape;159;g105e616b21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[David D.] Speaking of that library, it wasn’t exactly easy to find. It was quite the search to find a library that actually modified an existing PDF rather than create a new one. In fact, I never really did, instead I used 2 different libraries, one which creates a PDF which fillable elements, and another which is able to merge 2 existing PDF’s. And with that we gained the functionality of editing an existing PDF, but with a few extra steps. In addition to that I also had a small issue of unit conversion. This was due to the fact that the reportlab library uses it’s own sizing units in contrast to the units used by the OpenCV pipeline, which was just the size of the PDF in pixels. So that also took quite a bit to figure out how I wanted to approach it.</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103144002bb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103144002b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Michael G</a:t>
            </a:r>
            <a:endParaRPr/>
          </a:p>
          <a:p>
            <a:pPr indent="0" lvl="0" marL="0" rtl="0" algn="l">
              <a:spcBef>
                <a:spcPts val="0"/>
              </a:spcBef>
              <a:spcAft>
                <a:spcPts val="0"/>
              </a:spcAft>
              <a:buNone/>
            </a:pPr>
            <a:r>
              <a:rPr lang="en"/>
              <a:t>The web app acts as the user interface for the software and is </a:t>
            </a:r>
            <a:r>
              <a:rPr lang="en"/>
              <a:t>intended</a:t>
            </a:r>
            <a:r>
              <a:rPr lang="en"/>
              <a:t> to be intuitive and easy to use. The homepage of the site is the upload page, our most important feature. A 10 MB upload size limit </a:t>
            </a:r>
            <a:r>
              <a:rPr lang="en"/>
              <a:t>protects</a:t>
            </a:r>
            <a:r>
              <a:rPr lang="en"/>
              <a:t> against overload and potential crashing. The account system only stores </a:t>
            </a:r>
            <a:r>
              <a:rPr lang="en"/>
              <a:t>encrypted user information and starts with an opt-out for the email option in the pursuit of user-friendliness.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104da5a055d_0_2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104da5a055d_0_2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[Michael G.]</a:t>
            </a:r>
            <a:endParaRPr/>
          </a:p>
          <a:p>
            <a:pPr indent="0" lvl="0" marL="0" rtl="0" algn="l">
              <a:spcBef>
                <a:spcPts val="0"/>
              </a:spcBef>
              <a:spcAft>
                <a:spcPts val="0"/>
              </a:spcAft>
              <a:buNone/>
            </a:pPr>
            <a:r>
              <a:rPr lang="en"/>
              <a:t>The front-end development followed an incremental approach where single features were implemented and tested at a time in order of priority where possible.</a:t>
            </a:r>
            <a:endParaRPr/>
          </a:p>
          <a:p>
            <a:pPr indent="0" lvl="0" marL="0" rtl="0" algn="l">
              <a:spcBef>
                <a:spcPts val="0"/>
              </a:spcBef>
              <a:spcAft>
                <a:spcPts val="0"/>
              </a:spcAft>
              <a:buNone/>
            </a:pPr>
            <a:r>
              <a:rPr lang="en"/>
              <a:t>First and foremost was the uploading and downloading of files in the website’s most basic iteration. Correct size limitation was possible through app.config() and the redirect function allowed for the creation of a new window so a user could choose to download a file more than once while on the same page.</a:t>
            </a:r>
            <a:endParaRPr/>
          </a:p>
          <a:p>
            <a:pPr indent="0" lvl="0" marL="0" rtl="0" algn="l">
              <a:spcBef>
                <a:spcPts val="0"/>
              </a:spcBef>
              <a:spcAft>
                <a:spcPts val="0"/>
              </a:spcAft>
              <a:buNone/>
            </a:pPr>
            <a:r>
              <a:rPr lang="en"/>
              <a:t>Next was the improper requests resulting in Flask errors thrown on the user’s end. This was remedied through proper use of POST and GET functions for the pages.</a:t>
            </a:r>
            <a:endParaRPr/>
          </a:p>
          <a:p>
            <a:pPr indent="0" lvl="0" marL="0" rtl="0" algn="l">
              <a:spcBef>
                <a:spcPts val="0"/>
              </a:spcBef>
              <a:spcAft>
                <a:spcPts val="0"/>
              </a:spcAft>
              <a:buNone/>
            </a:pPr>
            <a:r>
              <a:rPr lang="en"/>
              <a:t>Finally was the various HTML errors that appeared during development, whether they be an incorrectly marked element like the about page being highlighted when the user is in the login page or button sizing. Reviewing the HTML files and using the HTML documentation for modifying elements fixed these.</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05e616b211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05e616b211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Michael G.</a:t>
            </a:r>
            <a:endParaRPr/>
          </a:p>
          <a:p>
            <a:pPr indent="0" lvl="0" marL="0" rtl="0" algn="l">
              <a:spcBef>
                <a:spcPts val="0"/>
              </a:spcBef>
              <a:spcAft>
                <a:spcPts val="0"/>
              </a:spcAft>
              <a:buNone/>
            </a:pPr>
            <a:r>
              <a:rPr lang="en"/>
              <a:t>This is a print out of our SQL database table after we added our new user. </a:t>
            </a:r>
            <a:r>
              <a:rPr lang="en">
                <a:solidFill>
                  <a:schemeClr val="dk1"/>
                </a:solidFill>
              </a:rPr>
              <a:t>It</a:t>
            </a:r>
            <a:r>
              <a:rPr lang="en">
                <a:solidFill>
                  <a:schemeClr val="dk1"/>
                </a:solidFill>
              </a:rPr>
              <a:t> is how our program stores account information. </a:t>
            </a:r>
            <a:r>
              <a:rPr lang="en"/>
              <a:t>The first two are default users for testing purposes. Starting with the first user, we have the unencrypted username, the encrypted username, which is what is stored in the database, the password hash, which is the hash of the encrypted password, the email, which is encrypted in </a:t>
            </a:r>
            <a:r>
              <a:rPr lang="en"/>
              <a:t>storage, the email verification code, and the check for whether a user is verified. You may notice that gohuntafish and user both have 0’s for their email codes, and that is because the program sets them to 0 once they are verified.</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104da5a055d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104da5a055d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[Trevor]</a:t>
            </a:r>
            <a:endParaRPr/>
          </a:p>
          <a:p>
            <a:pPr indent="0" lvl="0" marL="0" rtl="0" algn="l">
              <a:spcBef>
                <a:spcPts val="0"/>
              </a:spcBef>
              <a:spcAft>
                <a:spcPts val="0"/>
              </a:spcAft>
              <a:buNone/>
            </a:pPr>
            <a:r>
              <a:rPr lang="en"/>
              <a:t>Our team members are: Me, Trevor Brooks, Michael Fulghum, Michael Goetz, Felix Potter, and David de Sousa.</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104da5a055d_0_2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104da5a055d_0_2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[Trevor]</a:t>
            </a:r>
            <a:endParaRPr/>
          </a:p>
          <a:p>
            <a:pPr indent="0" lvl="0" marL="0" rtl="0" algn="l">
              <a:spcBef>
                <a:spcPts val="0"/>
              </a:spcBef>
              <a:spcAft>
                <a:spcPts val="0"/>
              </a:spcAft>
              <a:buNone/>
            </a:pPr>
            <a:r>
              <a:rPr lang="en"/>
              <a:t>Each team member has different responsibilities. </a:t>
            </a:r>
            <a:endParaRPr/>
          </a:p>
          <a:p>
            <a:pPr indent="0" lvl="0" marL="0" rtl="0" algn="l">
              <a:spcBef>
                <a:spcPts val="0"/>
              </a:spcBef>
              <a:spcAft>
                <a:spcPts val="0"/>
              </a:spcAft>
              <a:buNone/>
            </a:pPr>
            <a:r>
              <a:rPr lang="en"/>
              <a:t>I was responsible for research for the project and deep learning, </a:t>
            </a:r>
            <a:endParaRPr/>
          </a:p>
          <a:p>
            <a:pPr indent="0" lvl="0" marL="0" rtl="0" algn="l">
              <a:spcBef>
                <a:spcPts val="0"/>
              </a:spcBef>
              <a:spcAft>
                <a:spcPts val="0"/>
              </a:spcAft>
              <a:buNone/>
            </a:pPr>
            <a:r>
              <a:rPr lang="en"/>
              <a:t>Michael</a:t>
            </a:r>
            <a:r>
              <a:rPr lang="en"/>
              <a:t> Fulghum was responsible for Back-end development and working on the main algorithm, </a:t>
            </a:r>
            <a:endParaRPr/>
          </a:p>
          <a:p>
            <a:pPr indent="0" lvl="0" marL="0" rtl="0" algn="l">
              <a:spcBef>
                <a:spcPts val="0"/>
              </a:spcBef>
              <a:spcAft>
                <a:spcPts val="0"/>
              </a:spcAft>
              <a:buNone/>
            </a:pPr>
            <a:r>
              <a:rPr lang="en"/>
              <a:t>Michael Goetz was responsible for Front-end development and researching proper python </a:t>
            </a:r>
            <a:r>
              <a:rPr lang="en"/>
              <a:t>libraries</a:t>
            </a:r>
            <a:r>
              <a:rPr lang="en"/>
              <a:t>,</a:t>
            </a:r>
            <a:endParaRPr/>
          </a:p>
          <a:p>
            <a:pPr indent="0" lvl="0" marL="0" rtl="0" algn="l">
              <a:spcBef>
                <a:spcPts val="0"/>
              </a:spcBef>
              <a:spcAft>
                <a:spcPts val="0"/>
              </a:spcAft>
              <a:buNone/>
            </a:pPr>
            <a:r>
              <a:rPr lang="en"/>
              <a:t> Felix was responsible for Front-end development and the HTML for the website,</a:t>
            </a:r>
            <a:endParaRPr/>
          </a:p>
          <a:p>
            <a:pPr indent="0" lvl="0" marL="0" rtl="0" algn="l">
              <a:spcBef>
                <a:spcPts val="0"/>
              </a:spcBef>
              <a:spcAft>
                <a:spcPts val="0"/>
              </a:spcAft>
              <a:buNone/>
            </a:pPr>
            <a:r>
              <a:rPr lang="en"/>
              <a:t> and David </a:t>
            </a:r>
            <a:r>
              <a:rPr lang="en"/>
              <a:t>worked</a:t>
            </a:r>
            <a:r>
              <a:rPr lang="en"/>
              <a:t> on the Back and Middle end development and helping with the PDFs.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04da5a055d_0_2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04da5a055d_0_2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[Trevor]</a:t>
            </a:r>
            <a:endParaRPr/>
          </a:p>
          <a:p>
            <a:pPr indent="0" lvl="0" marL="0" rtl="0" algn="l">
              <a:spcBef>
                <a:spcPts val="0"/>
              </a:spcBef>
              <a:spcAft>
                <a:spcPts val="0"/>
              </a:spcAft>
              <a:buNone/>
            </a:pPr>
            <a:r>
              <a:rPr lang="en"/>
              <a:t>Our program was designed to take in PDFs and automatically </a:t>
            </a:r>
            <a:r>
              <a:rPr lang="en"/>
              <a:t>highlight</a:t>
            </a:r>
            <a:r>
              <a:rPr lang="en"/>
              <a:t> fillable zones, like signature zones or checkboxes. This does already exist in some capacity, but are locked behind paywalls, and most do not accurately highlight the zones at all. We decided to create something that was simpler, free, and could be made to be used on enterprise scale.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104da5a055d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104da5a055d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[Trevor]</a:t>
            </a:r>
            <a:endParaRPr/>
          </a:p>
          <a:p>
            <a:pPr indent="0" lvl="0" marL="0" rtl="0" algn="l">
              <a:spcBef>
                <a:spcPts val="0"/>
              </a:spcBef>
              <a:spcAft>
                <a:spcPts val="0"/>
              </a:spcAft>
              <a:buNone/>
            </a:pPr>
            <a:r>
              <a:rPr lang="en"/>
              <a:t>We decided to work on making a project like this since we realized that the field that does it is not that mature, and we also wanted to make an open source alternative. We also investigated possible ways to implement machine learning.</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104da5a055d_0_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104da5a055d_0_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[Trevor]</a:t>
            </a:r>
            <a:endParaRPr/>
          </a:p>
          <a:p>
            <a:pPr indent="0" lvl="0" marL="0" rtl="0" algn="l">
              <a:spcBef>
                <a:spcPts val="0"/>
              </a:spcBef>
              <a:spcAft>
                <a:spcPts val="0"/>
              </a:spcAft>
              <a:buNone/>
            </a:pPr>
            <a:r>
              <a:rPr lang="en"/>
              <a:t>Our product has many functions. The main function is to give the program a PDF, and it returns a fillable PDF with signature lines and checkboxes </a:t>
            </a:r>
            <a:r>
              <a:rPr lang="en"/>
              <a:t>highlighted</a:t>
            </a:r>
            <a:r>
              <a:rPr lang="en"/>
              <a:t>. There are also numerous options and settings that the website handles. Both of these groups of functions will be explained in further detail later.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 name="Shape 101"/>
        <p:cNvGrpSpPr/>
        <p:nvPr/>
      </p:nvGrpSpPr>
      <p:grpSpPr>
        <a:xfrm>
          <a:off x="0" y="0"/>
          <a:ext cx="0" cy="0"/>
          <a:chOff x="0" y="0"/>
          <a:chExt cx="0" cy="0"/>
        </a:xfrm>
      </p:grpSpPr>
      <p:sp>
        <p:nvSpPr>
          <p:cNvPr id="102" name="Google Shape;102;g104da5a055d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 name="Google Shape;103;g104da5a055d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[Trevor]</a:t>
            </a:r>
            <a:endParaRPr/>
          </a:p>
          <a:p>
            <a:pPr indent="0" lvl="0" marL="0" rtl="0" algn="l">
              <a:spcBef>
                <a:spcPts val="0"/>
              </a:spcBef>
              <a:spcAft>
                <a:spcPts val="0"/>
              </a:spcAft>
              <a:buNone/>
            </a:pPr>
            <a:r>
              <a:rPr lang="en"/>
              <a:t>As stated earlier, we have two main components: The backend, that handles the PDF formatting, and the frontend, which </a:t>
            </a:r>
            <a:r>
              <a:rPr lang="en"/>
              <a:t>implements</a:t>
            </a:r>
            <a:r>
              <a:rPr lang="en"/>
              <a:t> a website through flask and sql libraries.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103144002bb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103144002bb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[Trevor] </a:t>
            </a:r>
            <a:endParaRPr/>
          </a:p>
          <a:p>
            <a:pPr indent="0" lvl="0" marL="0" rtl="0" algn="l">
              <a:spcBef>
                <a:spcPts val="0"/>
              </a:spcBef>
              <a:spcAft>
                <a:spcPts val="0"/>
              </a:spcAft>
              <a:buNone/>
            </a:pPr>
            <a:r>
              <a:rPr lang="en"/>
              <a:t>The diagram on screen is a basic diagram for our product. The user has two main functions, requestWebsite and getFillablePDF. The request website would be accessed whenever the url is sent, and the get Fillable PDF would be called when that main function is used. That request would be sent to their respective front end and back end, and would return their respective results, </a:t>
            </a:r>
            <a:r>
              <a:rPr lang="en"/>
              <a:t>along</a:t>
            </a:r>
            <a:r>
              <a:rPr lang="en"/>
              <a:t> with possible error reports if something goes wrong.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03144002bb_0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03144002b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[Trevor] When designing our project, we immediately went for python, since its accessibility and many libraries,  like Numpy and PyMuPDF, were extremely helpful.</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rm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7" name="Shape 47"/>
        <p:cNvGrpSpPr/>
        <p:nvPr/>
      </p:nvGrpSpPr>
      <p:grpSpPr>
        <a:xfrm>
          <a:off x="0" y="0"/>
          <a:ext cx="0" cy="0"/>
          <a:chOff x="0" y="0"/>
          <a:chExt cx="0" cy="0"/>
        </a:xfrm>
      </p:grpSpPr>
      <p:sp>
        <p:nvSpPr>
          <p:cNvPr id="48" name="Google Shape;48;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49" name="Google Shape;49;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0"/>
              </a:spcBef>
              <a:spcAft>
                <a:spcPts val="0"/>
              </a:spcAft>
              <a:buSzPts val="1400"/>
              <a:buChar char="○"/>
              <a:defRPr>
                <a:highlight>
                  <a:schemeClr val="dk1"/>
                </a:highlight>
              </a:defRPr>
            </a:lvl2pPr>
            <a:lvl3pPr indent="-317500" lvl="2" marL="1371600" algn="ctr">
              <a:spcBef>
                <a:spcPts val="0"/>
              </a:spcBef>
              <a:spcAft>
                <a:spcPts val="0"/>
              </a:spcAft>
              <a:buSzPts val="1400"/>
              <a:buChar char="■"/>
              <a:defRPr>
                <a:highlight>
                  <a:schemeClr val="dk1"/>
                </a:highlight>
              </a:defRPr>
            </a:lvl3pPr>
            <a:lvl4pPr indent="-317500" lvl="3" marL="1828800" algn="ctr">
              <a:spcBef>
                <a:spcPts val="0"/>
              </a:spcBef>
              <a:spcAft>
                <a:spcPts val="0"/>
              </a:spcAft>
              <a:buSzPts val="1400"/>
              <a:buChar char="●"/>
              <a:defRPr>
                <a:highlight>
                  <a:schemeClr val="dk1"/>
                </a:highlight>
              </a:defRPr>
            </a:lvl4pPr>
            <a:lvl5pPr indent="-317500" lvl="4" marL="2286000" algn="ctr">
              <a:spcBef>
                <a:spcPts val="0"/>
              </a:spcBef>
              <a:spcAft>
                <a:spcPts val="0"/>
              </a:spcAft>
              <a:buSzPts val="1400"/>
              <a:buChar char="○"/>
              <a:defRPr>
                <a:highlight>
                  <a:schemeClr val="dk1"/>
                </a:highlight>
              </a:defRPr>
            </a:lvl5pPr>
            <a:lvl6pPr indent="-317500" lvl="5" marL="2743200" algn="ctr">
              <a:spcBef>
                <a:spcPts val="0"/>
              </a:spcBef>
              <a:spcAft>
                <a:spcPts val="0"/>
              </a:spcAft>
              <a:buSzPts val="1400"/>
              <a:buChar char="■"/>
              <a:defRPr>
                <a:highlight>
                  <a:schemeClr val="dk1"/>
                </a:highlight>
              </a:defRPr>
            </a:lvl6pPr>
            <a:lvl7pPr indent="-317500" lvl="6" marL="3200400" algn="ctr">
              <a:spcBef>
                <a:spcPts val="0"/>
              </a:spcBef>
              <a:spcAft>
                <a:spcPts val="0"/>
              </a:spcAft>
              <a:buSzPts val="1400"/>
              <a:buChar char="●"/>
              <a:defRPr>
                <a:highlight>
                  <a:schemeClr val="dk1"/>
                </a:highlight>
              </a:defRPr>
            </a:lvl7pPr>
            <a:lvl8pPr indent="-317500" lvl="7" marL="3657600" algn="ctr">
              <a:spcBef>
                <a:spcPts val="0"/>
              </a:spcBef>
              <a:spcAft>
                <a:spcPts val="0"/>
              </a:spcAft>
              <a:buSzPts val="1400"/>
              <a:buChar char="○"/>
              <a:defRPr>
                <a:highlight>
                  <a:schemeClr val="dk1"/>
                </a:highlight>
              </a:defRPr>
            </a:lvl8pPr>
            <a:lvl9pPr indent="-317500" lvl="8" marL="4114800" algn="ctr">
              <a:spcBef>
                <a:spcPts val="0"/>
              </a:spcBef>
              <a:spcAft>
                <a:spcPts val="0"/>
              </a:spcAft>
              <a:buSzPts val="1400"/>
              <a:buChar char="■"/>
              <a:defRPr>
                <a:highlight>
                  <a:schemeClr val="dk1"/>
                </a:highlight>
              </a:defRPr>
            </a:lvl9pPr>
          </a:lstStyle>
          <a:p/>
        </p:txBody>
      </p:sp>
      <p:sp>
        <p:nvSpPr>
          <p:cNvPr id="50" name="Google Shape;50;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1" name="Shape 51"/>
        <p:cNvGrpSpPr/>
        <p:nvPr/>
      </p:nvGrpSpPr>
      <p:grpSpPr>
        <a:xfrm>
          <a:off x="0" y="0"/>
          <a:ext cx="0" cy="0"/>
          <a:chOff x="0" y="0"/>
          <a:chExt cx="0" cy="0"/>
        </a:xfrm>
      </p:grpSpPr>
      <p:sp>
        <p:nvSpPr>
          <p:cNvPr id="52" name="Google Shape;52;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4"/>
        </a:solidFill>
      </p:bgPr>
    </p:bg>
    <p:spTree>
      <p:nvGrpSpPr>
        <p:cNvPr id="15" name="Shape 15"/>
        <p:cNvGrpSpPr/>
        <p:nvPr/>
      </p:nvGrpSpPr>
      <p:grpSpPr>
        <a:xfrm>
          <a:off x="0" y="0"/>
          <a:ext cx="0" cy="0"/>
          <a:chOff x="0" y="0"/>
          <a:chExt cx="0" cy="0"/>
        </a:xfrm>
      </p:grpSpPr>
      <p:sp>
        <p:nvSpPr>
          <p:cNvPr id="16" name="Google Shape;16;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7" name="Google Shape;17;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0" name="Google Shape;20;p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4" name="Google Shape;24;p5"/>
          <p:cNvSpPr txBox="1"/>
          <p:nvPr>
            <p:ph idx="1" type="body"/>
          </p:nvPr>
        </p:nvSpPr>
        <p:spPr>
          <a:xfrm>
            <a:off x="3117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9" name="Google Shape;29;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4" name="Shape 34"/>
        <p:cNvGrpSpPr/>
        <p:nvPr/>
      </p:nvGrpSpPr>
      <p:grpSpPr>
        <a:xfrm>
          <a:off x="0" y="0"/>
          <a:ext cx="0" cy="0"/>
          <a:chOff x="0" y="0"/>
          <a:chExt cx="0" cy="0"/>
        </a:xfrm>
      </p:grpSpPr>
      <p:sp>
        <p:nvSpPr>
          <p:cNvPr id="35" name="Google Shape;35;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6" name="Google Shape;36;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9" name="Google Shape;39;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0" name="Google Shape;40;p9"/>
          <p:cNvSpPr txBox="1"/>
          <p:nvPr>
            <p:ph type="title"/>
          </p:nvPr>
        </p:nvSpPr>
        <p:spPr>
          <a:xfrm>
            <a:off x="265500" y="10816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1" name="Google Shape;41;p9"/>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2" name="Google Shape;42;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highlight>
                  <a:schemeClr val="lt1"/>
                </a:highlight>
              </a:defRPr>
            </a:lvl1pPr>
            <a:lvl2pPr indent="-317500" lvl="1" marL="914400">
              <a:spcBef>
                <a:spcPts val="0"/>
              </a:spcBef>
              <a:spcAft>
                <a:spcPts val="0"/>
              </a:spcAft>
              <a:buSzPts val="1400"/>
              <a:buChar char="○"/>
              <a:defRPr>
                <a:highlight>
                  <a:schemeClr val="lt1"/>
                </a:highlight>
              </a:defRPr>
            </a:lvl2pPr>
            <a:lvl3pPr indent="-317500" lvl="2" marL="1371600">
              <a:spcBef>
                <a:spcPts val="0"/>
              </a:spcBef>
              <a:spcAft>
                <a:spcPts val="0"/>
              </a:spcAft>
              <a:buSzPts val="1400"/>
              <a:buChar char="■"/>
              <a:defRPr>
                <a:highlight>
                  <a:schemeClr val="lt1"/>
                </a:highlight>
              </a:defRPr>
            </a:lvl3pPr>
            <a:lvl4pPr indent="-317500" lvl="3" marL="1828800">
              <a:spcBef>
                <a:spcPts val="0"/>
              </a:spcBef>
              <a:spcAft>
                <a:spcPts val="0"/>
              </a:spcAft>
              <a:buSzPts val="1400"/>
              <a:buChar char="●"/>
              <a:defRPr>
                <a:highlight>
                  <a:schemeClr val="lt1"/>
                </a:highlight>
              </a:defRPr>
            </a:lvl4pPr>
            <a:lvl5pPr indent="-317500" lvl="4" marL="2286000">
              <a:spcBef>
                <a:spcPts val="0"/>
              </a:spcBef>
              <a:spcAft>
                <a:spcPts val="0"/>
              </a:spcAft>
              <a:buSzPts val="1400"/>
              <a:buChar char="○"/>
              <a:defRPr>
                <a:highlight>
                  <a:schemeClr val="lt1"/>
                </a:highlight>
              </a:defRPr>
            </a:lvl5pPr>
            <a:lvl6pPr indent="-317500" lvl="5" marL="2743200">
              <a:spcBef>
                <a:spcPts val="0"/>
              </a:spcBef>
              <a:spcAft>
                <a:spcPts val="0"/>
              </a:spcAft>
              <a:buSzPts val="1400"/>
              <a:buChar char="■"/>
              <a:defRPr>
                <a:highlight>
                  <a:schemeClr val="lt1"/>
                </a:highlight>
              </a:defRPr>
            </a:lvl6pPr>
            <a:lvl7pPr indent="-317500" lvl="6" marL="3200400">
              <a:spcBef>
                <a:spcPts val="0"/>
              </a:spcBef>
              <a:spcAft>
                <a:spcPts val="0"/>
              </a:spcAft>
              <a:buSzPts val="1400"/>
              <a:buChar char="●"/>
              <a:defRPr>
                <a:highlight>
                  <a:schemeClr val="lt1"/>
                </a:highlight>
              </a:defRPr>
            </a:lvl7pPr>
            <a:lvl8pPr indent="-317500" lvl="7" marL="3657600">
              <a:spcBef>
                <a:spcPts val="0"/>
              </a:spcBef>
              <a:spcAft>
                <a:spcPts val="0"/>
              </a:spcAft>
              <a:buSzPts val="1400"/>
              <a:buChar char="○"/>
              <a:defRPr>
                <a:highlight>
                  <a:schemeClr val="lt1"/>
                </a:highlight>
              </a:defRPr>
            </a:lvl8pPr>
            <a:lvl9pPr indent="-317500" lvl="8" marL="4114800">
              <a:spcBef>
                <a:spcPts val="0"/>
              </a:spcBef>
              <a:spcAft>
                <a:spcPts val="0"/>
              </a:spcAft>
              <a:buSzPts val="1400"/>
              <a:buChar char="■"/>
              <a:defRPr>
                <a:highlight>
                  <a:schemeClr val="lt1"/>
                </a:highlight>
              </a:defRPr>
            </a:lvl9pPr>
          </a:lstStyle>
          <a:p/>
        </p:txBody>
      </p:sp>
      <p:sp>
        <p:nvSpPr>
          <p:cNvPr id="43" name="Google Shape;43;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4" name="Shape 44"/>
        <p:cNvGrpSpPr/>
        <p:nvPr/>
      </p:nvGrpSpPr>
      <p:grpSpPr>
        <a:xfrm>
          <a:off x="0" y="0"/>
          <a:ext cx="0" cy="0"/>
          <a:chOff x="0" y="0"/>
          <a:chExt cx="0" cy="0"/>
        </a:xfrm>
      </p:grpSpPr>
      <p:sp>
        <p:nvSpPr>
          <p:cNvPr id="45" name="Google Shape;45;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6" name="Google Shape;46;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9.jpg"/><Relationship Id="rId4" Type="http://schemas.openxmlformats.org/officeDocument/2006/relationships/image" Target="../media/image15.jpg"/><Relationship Id="rId5" Type="http://schemas.openxmlformats.org/officeDocument/2006/relationships/image" Target="../media/image6.png"/><Relationship Id="rId6" Type="http://schemas.openxmlformats.org/officeDocument/2006/relationships/image" Target="../media/image16.png"/><Relationship Id="rId7" Type="http://schemas.openxmlformats.org/officeDocument/2006/relationships/image" Target="../media/image1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png"/><Relationship Id="rId9" Type="http://schemas.openxmlformats.org/officeDocument/2006/relationships/image" Target="../media/image1.png"/><Relationship Id="rId5" Type="http://schemas.openxmlformats.org/officeDocument/2006/relationships/image" Target="../media/image7.png"/><Relationship Id="rId6" Type="http://schemas.openxmlformats.org/officeDocument/2006/relationships/image" Target="../media/image5.png"/><Relationship Id="rId7" Type="http://schemas.openxmlformats.org/officeDocument/2006/relationships/image" Target="../media/image12.png"/><Relationship Id="rId8"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13"/>
          <p:cNvSpPr txBox="1"/>
          <p:nvPr>
            <p:ph type="ctrTitle"/>
          </p:nvPr>
        </p:nvSpPr>
        <p:spPr>
          <a:xfrm>
            <a:off x="344250" y="1403850"/>
            <a:ext cx="8455500" cy="2146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F.U.M.L.</a:t>
            </a:r>
            <a:endParaRPr/>
          </a:p>
          <a:p>
            <a:pPr indent="0" lvl="0" marL="0" rtl="0" algn="ctr">
              <a:spcBef>
                <a:spcPts val="0"/>
              </a:spcBef>
              <a:spcAft>
                <a:spcPts val="0"/>
              </a:spcAft>
              <a:buNone/>
            </a:pPr>
            <a:r>
              <a:rPr lang="en" sz="2200"/>
              <a:t>(F.U.M.L. Uses Machine Learning)</a:t>
            </a:r>
            <a:endParaRPr sz="22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a:t>
            </a:r>
            <a:r>
              <a:rPr lang="en"/>
              <a:t>-end development</a:t>
            </a:r>
            <a:endParaRPr/>
          </a:p>
        </p:txBody>
      </p:sp>
      <p:sp>
        <p:nvSpPr>
          <p:cNvPr id="132" name="Google Shape;132;p22"/>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Purpose</a:t>
            </a:r>
            <a:endParaRPr/>
          </a:p>
          <a:p>
            <a:pPr indent="-342900" lvl="1" marL="914400" rtl="0" algn="l">
              <a:spcBef>
                <a:spcPts val="0"/>
              </a:spcBef>
              <a:spcAft>
                <a:spcPts val="0"/>
              </a:spcAft>
              <a:buSzPts val="1800"/>
              <a:buChar char="○"/>
            </a:pPr>
            <a:r>
              <a:rPr lang="en" sz="1800"/>
              <a:t>To find fillable areas and checkboxes for each page in some PDF.</a:t>
            </a:r>
            <a:endParaRPr/>
          </a:p>
          <a:p>
            <a:pPr indent="-342900" lvl="0" marL="457200" rtl="0" algn="l">
              <a:spcBef>
                <a:spcPts val="0"/>
              </a:spcBef>
              <a:spcAft>
                <a:spcPts val="0"/>
              </a:spcAft>
              <a:buSzPts val="1800"/>
              <a:buChar char="●"/>
            </a:pPr>
            <a:r>
              <a:rPr lang="en"/>
              <a:t>The algorithm</a:t>
            </a:r>
            <a:endParaRPr/>
          </a:p>
          <a:p>
            <a:pPr indent="-342900" lvl="1" marL="914400" rtl="0" algn="l">
              <a:spcBef>
                <a:spcPts val="0"/>
              </a:spcBef>
              <a:spcAft>
                <a:spcPts val="0"/>
              </a:spcAft>
              <a:buSzPts val="1800"/>
              <a:buChar char="○"/>
            </a:pPr>
            <a:r>
              <a:rPr lang="en" sz="1800"/>
              <a:t>Used OpenCV to implement fillable region detection.</a:t>
            </a:r>
            <a:endParaRPr sz="1800"/>
          </a:p>
          <a:p>
            <a:pPr indent="-342900" lvl="1" marL="914400" rtl="0" algn="l">
              <a:spcBef>
                <a:spcPts val="0"/>
              </a:spcBef>
              <a:spcAft>
                <a:spcPts val="0"/>
              </a:spcAft>
              <a:buSzPts val="1800"/>
              <a:buChar char="○"/>
            </a:pPr>
            <a:r>
              <a:rPr lang="en" sz="1800"/>
              <a:t>The pages of a PDF are converted to images.</a:t>
            </a:r>
            <a:endParaRPr sz="1800"/>
          </a:p>
          <a:p>
            <a:pPr indent="-342900" lvl="1" marL="914400" rtl="0" algn="l">
              <a:spcBef>
                <a:spcPts val="0"/>
              </a:spcBef>
              <a:spcAft>
                <a:spcPts val="0"/>
              </a:spcAft>
              <a:buSzPts val="1800"/>
              <a:buChar char="○"/>
            </a:pPr>
            <a:r>
              <a:rPr lang="en" sz="1800"/>
              <a:t>Each image is </a:t>
            </a:r>
            <a:r>
              <a:rPr lang="en" sz="1800"/>
              <a:t>processed through a series of transformations to detect patterns.</a:t>
            </a:r>
            <a:endParaRPr sz="1800"/>
          </a:p>
          <a:p>
            <a:pPr indent="-342900" lvl="1" marL="914400" rtl="0" algn="l">
              <a:spcBef>
                <a:spcPts val="0"/>
              </a:spcBef>
              <a:spcAft>
                <a:spcPts val="0"/>
              </a:spcAft>
              <a:buSzPts val="1800"/>
              <a:buChar char="○"/>
            </a:pPr>
            <a:r>
              <a:rPr lang="en" sz="1800"/>
              <a:t>Unlikely fillable regions are then eliminated using intersection analysis.</a:t>
            </a:r>
            <a:endParaRPr sz="1800"/>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Back-end Pipeline</a:t>
            </a:r>
            <a:endParaRPr/>
          </a:p>
        </p:txBody>
      </p:sp>
      <p:pic>
        <p:nvPicPr>
          <p:cNvPr id="138" name="Google Shape;138;p23"/>
          <p:cNvPicPr preferRelativeResize="0"/>
          <p:nvPr/>
        </p:nvPicPr>
        <p:blipFill>
          <a:blip r:embed="rId3">
            <a:alphaModFix/>
          </a:blip>
          <a:stretch>
            <a:fillRect/>
          </a:stretch>
        </p:blipFill>
        <p:spPr>
          <a:xfrm>
            <a:off x="194650" y="1642275"/>
            <a:ext cx="8767725" cy="19423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“OpenCV Pipeline”</a:t>
            </a:r>
            <a:endParaRPr/>
          </a:p>
        </p:txBody>
      </p:sp>
      <p:pic>
        <p:nvPicPr>
          <p:cNvPr id="144" name="Google Shape;144;p24"/>
          <p:cNvPicPr preferRelativeResize="0"/>
          <p:nvPr/>
        </p:nvPicPr>
        <p:blipFill>
          <a:blip r:embed="rId3">
            <a:alphaModFix/>
          </a:blip>
          <a:stretch>
            <a:fillRect/>
          </a:stretch>
        </p:blipFill>
        <p:spPr>
          <a:xfrm>
            <a:off x="1124308" y="1017725"/>
            <a:ext cx="6895392" cy="4125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PDF Generation Process (Post OpenCV)</a:t>
            </a:r>
            <a:endParaRPr/>
          </a:p>
        </p:txBody>
      </p:sp>
      <p:sp>
        <p:nvSpPr>
          <p:cNvPr id="150" name="Google Shape;150;p25"/>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Purpose</a:t>
            </a:r>
            <a:endParaRPr/>
          </a:p>
          <a:p>
            <a:pPr indent="-342900" lvl="1" marL="914400" rtl="0" algn="l">
              <a:spcBef>
                <a:spcPts val="0"/>
              </a:spcBef>
              <a:spcAft>
                <a:spcPts val="0"/>
              </a:spcAft>
              <a:buSzPts val="1800"/>
              <a:buChar char="○"/>
            </a:pPr>
            <a:r>
              <a:rPr lang="en" sz="1800"/>
              <a:t>To use information from detection algorithm to then implement fillable elements to a PDF.</a:t>
            </a:r>
            <a:endParaRPr sz="1800"/>
          </a:p>
          <a:p>
            <a:pPr indent="-342900" lvl="0" marL="457200" rtl="0" algn="l">
              <a:spcBef>
                <a:spcPts val="0"/>
              </a:spcBef>
              <a:spcAft>
                <a:spcPts val="0"/>
              </a:spcAft>
              <a:buSzPts val="1800"/>
              <a:buChar char="●"/>
            </a:pPr>
            <a:r>
              <a:rPr lang="en"/>
              <a:t>Algorithm</a:t>
            </a:r>
            <a:endParaRPr/>
          </a:p>
          <a:p>
            <a:pPr indent="-342900" lvl="1" marL="914400" rtl="0" algn="l">
              <a:spcBef>
                <a:spcPts val="0"/>
              </a:spcBef>
              <a:spcAft>
                <a:spcPts val="0"/>
              </a:spcAft>
              <a:buSzPts val="1800"/>
              <a:buChar char="○"/>
            </a:pPr>
            <a:r>
              <a:rPr lang="en" sz="1800"/>
              <a:t>Fillable locations are </a:t>
            </a:r>
            <a:r>
              <a:rPr lang="en" sz="1800"/>
              <a:t>received</a:t>
            </a:r>
            <a:r>
              <a:rPr lang="en" sz="1800"/>
              <a:t> from the detection algorithm</a:t>
            </a:r>
            <a:endParaRPr sz="1800"/>
          </a:p>
          <a:p>
            <a:pPr indent="-342900" lvl="1" marL="914400" rtl="0" algn="l">
              <a:spcBef>
                <a:spcPts val="0"/>
              </a:spcBef>
              <a:spcAft>
                <a:spcPts val="0"/>
              </a:spcAft>
              <a:buSzPts val="1800"/>
              <a:buChar char="○"/>
            </a:pPr>
            <a:r>
              <a:rPr lang="en" sz="1800"/>
              <a:t>They are filtered based on the type of fillable element they are</a:t>
            </a:r>
            <a:endParaRPr sz="1800"/>
          </a:p>
          <a:p>
            <a:pPr indent="-342900" lvl="1" marL="914400" rtl="0" algn="l">
              <a:spcBef>
                <a:spcPts val="0"/>
              </a:spcBef>
              <a:spcAft>
                <a:spcPts val="0"/>
              </a:spcAft>
              <a:buSzPts val="1800"/>
              <a:buChar char="○"/>
            </a:pPr>
            <a:r>
              <a:rPr lang="en" sz="1800"/>
              <a:t>The PDF is then scaled to a position measurement used by Reportlab</a:t>
            </a:r>
            <a:endParaRPr sz="1800"/>
          </a:p>
          <a:p>
            <a:pPr indent="-342900" lvl="1" marL="914400" rtl="0" algn="l">
              <a:spcBef>
                <a:spcPts val="0"/>
              </a:spcBef>
              <a:spcAft>
                <a:spcPts val="0"/>
              </a:spcAft>
              <a:buSzPts val="1800"/>
              <a:buChar char="○"/>
            </a:pPr>
            <a:r>
              <a:rPr lang="en" sz="1800"/>
              <a:t>Fillable elements are then populated page by page</a:t>
            </a:r>
            <a:endParaRPr sz="1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Problems in Back-end Development</a:t>
            </a:r>
            <a:endParaRPr/>
          </a:p>
        </p:txBody>
      </p:sp>
      <p:sp>
        <p:nvSpPr>
          <p:cNvPr id="156" name="Google Shape;156;p26"/>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Could not find a </a:t>
            </a:r>
            <a:r>
              <a:rPr lang="en"/>
              <a:t>suitable</a:t>
            </a:r>
            <a:r>
              <a:rPr lang="en"/>
              <a:t> machine learning framework.</a:t>
            </a:r>
            <a:endParaRPr/>
          </a:p>
          <a:p>
            <a:pPr indent="-342900" lvl="1" marL="914400" rtl="0" algn="l">
              <a:spcBef>
                <a:spcPts val="0"/>
              </a:spcBef>
              <a:spcAft>
                <a:spcPts val="0"/>
              </a:spcAft>
              <a:buSzPts val="1800"/>
              <a:buChar char="○"/>
            </a:pPr>
            <a:r>
              <a:rPr lang="en" sz="1800"/>
              <a:t>Assumed some technical debt and went with computer vision </a:t>
            </a:r>
            <a:r>
              <a:rPr lang="en" sz="1800"/>
              <a:t>techniques</a:t>
            </a:r>
            <a:r>
              <a:rPr lang="en" sz="1800"/>
              <a:t>.</a:t>
            </a:r>
            <a:endParaRPr sz="1800"/>
          </a:p>
          <a:p>
            <a:pPr indent="-342900" lvl="0" marL="457200" rtl="0" algn="l">
              <a:spcBef>
                <a:spcPts val="0"/>
              </a:spcBef>
              <a:spcAft>
                <a:spcPts val="0"/>
              </a:spcAft>
              <a:buSzPts val="1800"/>
              <a:buChar char="●"/>
            </a:pPr>
            <a:r>
              <a:rPr lang="en"/>
              <a:t>How to handle signature boxes, checkboxes, closed textboxes, etc.</a:t>
            </a:r>
            <a:endParaRPr/>
          </a:p>
          <a:p>
            <a:pPr indent="-342900" lvl="1" marL="914400" rtl="0" algn="l">
              <a:spcBef>
                <a:spcPts val="0"/>
              </a:spcBef>
              <a:spcAft>
                <a:spcPts val="0"/>
              </a:spcAft>
              <a:buSzPts val="1800"/>
              <a:buChar char="○"/>
            </a:pPr>
            <a:r>
              <a:rPr lang="en" sz="1800"/>
              <a:t>Identify different graphical features. </a:t>
            </a:r>
            <a:r>
              <a:rPr lang="en" sz="1800"/>
              <a:t>Eliminate</a:t>
            </a:r>
            <a:r>
              <a:rPr lang="en" sz="1800"/>
              <a:t> false positives using algorithm.</a:t>
            </a:r>
            <a:endParaRPr sz="1800"/>
          </a:p>
          <a:p>
            <a:pPr indent="-342900" lvl="0" marL="457200" rtl="0" algn="l">
              <a:spcBef>
                <a:spcPts val="0"/>
              </a:spcBef>
              <a:spcAft>
                <a:spcPts val="0"/>
              </a:spcAft>
              <a:buSzPts val="1800"/>
              <a:buChar char="●"/>
            </a:pPr>
            <a:r>
              <a:rPr lang="en"/>
              <a:t>How to create PDF after fillable regions are detected.</a:t>
            </a:r>
            <a:endParaRPr/>
          </a:p>
          <a:p>
            <a:pPr indent="-342900" lvl="1" marL="914400" rtl="0" algn="l">
              <a:spcBef>
                <a:spcPts val="0"/>
              </a:spcBef>
              <a:spcAft>
                <a:spcPts val="0"/>
              </a:spcAft>
              <a:buSzPts val="1800"/>
              <a:buChar char="○"/>
            </a:pPr>
            <a:r>
              <a:rPr lang="en" sz="1800"/>
              <a:t>Overlay new fillable regions over the original pages: no need to </a:t>
            </a:r>
            <a:r>
              <a:rPr lang="en" sz="1800"/>
              <a:t>re-render</a:t>
            </a:r>
            <a:r>
              <a:rPr lang="en" sz="1800"/>
              <a:t> PDF or depend on page sizes.</a:t>
            </a:r>
            <a:endParaRPr sz="18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Problems in Back-end Development cont.</a:t>
            </a:r>
            <a:endParaRPr/>
          </a:p>
        </p:txBody>
      </p:sp>
      <p:sp>
        <p:nvSpPr>
          <p:cNvPr id="162" name="Google Shape;162;p27"/>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Limited resources for PDF modification</a:t>
            </a:r>
            <a:endParaRPr/>
          </a:p>
          <a:p>
            <a:pPr indent="-342900" lvl="1" marL="914400" rtl="0" algn="l">
              <a:spcBef>
                <a:spcPts val="0"/>
              </a:spcBef>
              <a:spcAft>
                <a:spcPts val="0"/>
              </a:spcAft>
              <a:buSzPts val="1800"/>
              <a:buChar char="○"/>
            </a:pPr>
            <a:r>
              <a:rPr lang="en" sz="1800"/>
              <a:t>Laborious search for library which modified an existing PDF document</a:t>
            </a:r>
            <a:endParaRPr sz="1800"/>
          </a:p>
          <a:p>
            <a:pPr indent="-342900" lvl="1" marL="914400" rtl="0" algn="l">
              <a:spcBef>
                <a:spcPts val="0"/>
              </a:spcBef>
              <a:spcAft>
                <a:spcPts val="0"/>
              </a:spcAft>
              <a:buSzPts val="1800"/>
              <a:buChar char="○"/>
            </a:pPr>
            <a:r>
              <a:rPr lang="en" sz="1800"/>
              <a:t>End result is a combination of two different libraries working in tandem</a:t>
            </a:r>
            <a:endParaRPr sz="1800"/>
          </a:p>
          <a:p>
            <a:pPr indent="-342900" lvl="0" marL="457200" rtl="0" algn="l">
              <a:spcBef>
                <a:spcPts val="0"/>
              </a:spcBef>
              <a:spcAft>
                <a:spcPts val="0"/>
              </a:spcAft>
              <a:buSzPts val="1800"/>
              <a:buChar char="●"/>
            </a:pPr>
            <a:r>
              <a:rPr lang="en"/>
              <a:t>Different sizing units between library and detection algorithm</a:t>
            </a:r>
            <a:endParaRPr/>
          </a:p>
          <a:p>
            <a:pPr indent="-342900" lvl="1" marL="914400" rtl="0" algn="l">
              <a:spcBef>
                <a:spcPts val="0"/>
              </a:spcBef>
              <a:spcAft>
                <a:spcPts val="0"/>
              </a:spcAft>
              <a:buSzPts val="1800"/>
              <a:buChar char="○"/>
            </a:pPr>
            <a:r>
              <a:rPr lang="en" sz="1800"/>
              <a:t>The modifier library used its own sizing units vs the detection algorithm which outputted pixel positions.</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Front-end development</a:t>
            </a:r>
            <a:endParaRPr/>
          </a:p>
        </p:txBody>
      </p:sp>
      <p:sp>
        <p:nvSpPr>
          <p:cNvPr id="168" name="Google Shape;168;p28"/>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Purpose</a:t>
            </a:r>
            <a:endParaRPr/>
          </a:p>
          <a:p>
            <a:pPr indent="-342900" lvl="1" marL="914400" rtl="0" algn="l">
              <a:spcBef>
                <a:spcPts val="0"/>
              </a:spcBef>
              <a:spcAft>
                <a:spcPts val="0"/>
              </a:spcAft>
              <a:buSzPts val="1800"/>
              <a:buChar char="○"/>
            </a:pPr>
            <a:r>
              <a:rPr lang="en" sz="1800"/>
              <a:t>To create a user-friendly website that enables user to immediately be able to upload PDFs and download fillable PDFs, as well as create and sign into secure accounts that allow users to receive emails of their finished PDFs</a:t>
            </a:r>
            <a:endParaRPr sz="1800"/>
          </a:p>
          <a:p>
            <a:pPr indent="-342900" lvl="0" marL="457200" rtl="0" algn="l">
              <a:spcBef>
                <a:spcPts val="0"/>
              </a:spcBef>
              <a:spcAft>
                <a:spcPts val="0"/>
              </a:spcAft>
              <a:buSzPts val="1800"/>
              <a:buChar char="●"/>
            </a:pPr>
            <a:r>
              <a:rPr lang="en"/>
              <a:t>The website</a:t>
            </a:r>
            <a:endParaRPr/>
          </a:p>
          <a:p>
            <a:pPr indent="-342900" lvl="1" marL="914400" rtl="0" algn="l">
              <a:spcBef>
                <a:spcPts val="0"/>
              </a:spcBef>
              <a:spcAft>
                <a:spcPts val="0"/>
              </a:spcAft>
              <a:buSzPts val="1800"/>
              <a:buChar char="○"/>
            </a:pPr>
            <a:r>
              <a:rPr lang="en" sz="1800"/>
              <a:t>Follows a pattern similar to many existing websites for familiarity and accessibility</a:t>
            </a:r>
            <a:endParaRPr sz="1800"/>
          </a:p>
          <a:p>
            <a:pPr indent="-342900" lvl="1" marL="914400" rtl="0" algn="l">
              <a:spcBef>
                <a:spcPts val="0"/>
              </a:spcBef>
              <a:spcAft>
                <a:spcPts val="0"/>
              </a:spcAft>
              <a:buSzPts val="1800"/>
              <a:buChar char="○"/>
            </a:pPr>
            <a:r>
              <a:rPr lang="en" sz="1800"/>
              <a:t>Based on Flask and uses SQL to store database of accounts</a:t>
            </a:r>
            <a:endParaRPr sz="1800"/>
          </a:p>
          <a:p>
            <a:pPr indent="-342900" lvl="1" marL="914400" rtl="0" algn="l">
              <a:spcBef>
                <a:spcPts val="0"/>
              </a:spcBef>
              <a:spcAft>
                <a:spcPts val="0"/>
              </a:spcAft>
              <a:buSzPts val="1800"/>
              <a:buChar char="○"/>
            </a:pPr>
            <a:r>
              <a:rPr lang="en" sz="1800"/>
              <a:t>Accounts are encrypted using AES and only password hashes are stored</a:t>
            </a:r>
            <a:endParaRPr sz="18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Problems in </a:t>
            </a:r>
            <a:r>
              <a:rPr lang="en"/>
              <a:t>Front-end development</a:t>
            </a:r>
            <a:endParaRPr/>
          </a:p>
        </p:txBody>
      </p:sp>
      <p:sp>
        <p:nvSpPr>
          <p:cNvPr id="174" name="Google Shape;174;p29"/>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Size limitation and downloading of the returned file arose as problems for the result page</a:t>
            </a:r>
            <a:endParaRPr/>
          </a:p>
          <a:p>
            <a:pPr indent="-342900" lvl="1" marL="914400" rtl="0" algn="l">
              <a:spcBef>
                <a:spcPts val="0"/>
              </a:spcBef>
              <a:spcAft>
                <a:spcPts val="0"/>
              </a:spcAft>
              <a:buSzPts val="1800"/>
              <a:buChar char="○"/>
            </a:pPr>
            <a:r>
              <a:rPr lang="en" sz="1800"/>
              <a:t>Use of app.config and redirect() function to open a new page for download</a:t>
            </a:r>
            <a:endParaRPr sz="1800"/>
          </a:p>
          <a:p>
            <a:pPr indent="-342900" lvl="0" marL="457200" rtl="0" algn="l">
              <a:spcBef>
                <a:spcPts val="0"/>
              </a:spcBef>
              <a:spcAft>
                <a:spcPts val="0"/>
              </a:spcAft>
              <a:buSzPts val="1800"/>
              <a:buChar char="●"/>
            </a:pPr>
            <a:r>
              <a:rPr lang="en"/>
              <a:t>Issues of missing proper requests, throwing errors to end users</a:t>
            </a:r>
            <a:endParaRPr/>
          </a:p>
          <a:p>
            <a:pPr indent="-342900" lvl="1" marL="914400" rtl="0" algn="l">
              <a:spcBef>
                <a:spcPts val="0"/>
              </a:spcBef>
              <a:spcAft>
                <a:spcPts val="0"/>
              </a:spcAft>
              <a:buSzPts val="1800"/>
              <a:buChar char="○"/>
            </a:pPr>
            <a:r>
              <a:rPr lang="en" sz="1800"/>
              <a:t>Proper implementation of POST and GET request to communicate with website</a:t>
            </a:r>
            <a:endParaRPr/>
          </a:p>
          <a:p>
            <a:pPr indent="-342900" lvl="0" marL="457200" rtl="0" algn="l">
              <a:spcBef>
                <a:spcPts val="0"/>
              </a:spcBef>
              <a:spcAft>
                <a:spcPts val="0"/>
              </a:spcAft>
              <a:buSzPts val="1800"/>
              <a:buChar char="●"/>
            </a:pPr>
            <a:r>
              <a:rPr lang="en"/>
              <a:t>HTML hiccups, such as improper links and incorrect design for elements</a:t>
            </a:r>
            <a:endParaRPr/>
          </a:p>
          <a:p>
            <a:pPr indent="-342900" lvl="1" marL="914400" rtl="0" algn="l">
              <a:spcBef>
                <a:spcPts val="0"/>
              </a:spcBef>
              <a:spcAft>
                <a:spcPts val="0"/>
              </a:spcAft>
              <a:buSzPts val="1800"/>
              <a:buChar char="○"/>
            </a:pPr>
            <a:r>
              <a:rPr lang="en" sz="1800"/>
              <a:t>Thorough review of HTML code through user simulation testing</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SQL Demonstration</a:t>
            </a:r>
            <a:endParaRPr/>
          </a:p>
        </p:txBody>
      </p:sp>
      <p:pic>
        <p:nvPicPr>
          <p:cNvPr id="180" name="Google Shape;180;p30"/>
          <p:cNvPicPr preferRelativeResize="0"/>
          <p:nvPr/>
        </p:nvPicPr>
        <p:blipFill>
          <a:blip r:embed="rId3">
            <a:alphaModFix/>
          </a:blip>
          <a:stretch>
            <a:fillRect/>
          </a:stretch>
        </p:blipFill>
        <p:spPr>
          <a:xfrm>
            <a:off x="689275" y="1106625"/>
            <a:ext cx="7711740" cy="38209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p:nvPr/>
        </p:nvSpPr>
        <p:spPr>
          <a:xfrm>
            <a:off x="2282275" y="3312450"/>
            <a:ext cx="1222200" cy="1193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63" name="Google Shape;63;p14"/>
          <p:cNvPicPr preferRelativeResize="0"/>
          <p:nvPr/>
        </p:nvPicPr>
        <p:blipFill>
          <a:blip r:embed="rId3">
            <a:alphaModFix/>
          </a:blip>
          <a:stretch>
            <a:fillRect/>
          </a:stretch>
        </p:blipFill>
        <p:spPr>
          <a:xfrm>
            <a:off x="2282275" y="3312450"/>
            <a:ext cx="1222200" cy="1193400"/>
          </a:xfrm>
          <a:prstGeom prst="rect">
            <a:avLst/>
          </a:prstGeom>
          <a:noFill/>
          <a:ln>
            <a:noFill/>
          </a:ln>
        </p:spPr>
      </p:pic>
      <p:sp>
        <p:nvSpPr>
          <p:cNvPr id="64" name="Google Shape;64;p14"/>
          <p:cNvSpPr txBox="1"/>
          <p:nvPr>
            <p:ph type="title"/>
          </p:nvPr>
        </p:nvSpPr>
        <p:spPr>
          <a:xfrm>
            <a:off x="1807800" y="172525"/>
            <a:ext cx="5528400" cy="10353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Meet the Team</a:t>
            </a:r>
            <a:endParaRPr/>
          </a:p>
        </p:txBody>
      </p:sp>
      <p:sp>
        <p:nvSpPr>
          <p:cNvPr id="65" name="Google Shape;65;p14"/>
          <p:cNvSpPr txBox="1"/>
          <p:nvPr/>
        </p:nvSpPr>
        <p:spPr>
          <a:xfrm>
            <a:off x="1060075" y="2717325"/>
            <a:ext cx="159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Playfair Display"/>
                <a:ea typeface="Playfair Display"/>
                <a:cs typeface="Playfair Display"/>
                <a:sym typeface="Playfair Display"/>
              </a:rPr>
              <a:t>Trevor Brooks</a:t>
            </a:r>
            <a:endParaRPr>
              <a:solidFill>
                <a:schemeClr val="lt1"/>
              </a:solidFill>
              <a:latin typeface="Playfair Display"/>
              <a:ea typeface="Playfair Display"/>
              <a:cs typeface="Playfair Display"/>
              <a:sym typeface="Playfair Display"/>
            </a:endParaRPr>
          </a:p>
        </p:txBody>
      </p:sp>
      <p:sp>
        <p:nvSpPr>
          <p:cNvPr id="66" name="Google Shape;66;p14"/>
          <p:cNvSpPr txBox="1"/>
          <p:nvPr/>
        </p:nvSpPr>
        <p:spPr>
          <a:xfrm>
            <a:off x="3773988" y="2717325"/>
            <a:ext cx="159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Playfair Display"/>
                <a:ea typeface="Playfair Display"/>
                <a:cs typeface="Playfair Display"/>
                <a:sym typeface="Playfair Display"/>
              </a:rPr>
              <a:t>Michael Fulghum</a:t>
            </a:r>
            <a:endParaRPr>
              <a:solidFill>
                <a:schemeClr val="lt1"/>
              </a:solidFill>
              <a:latin typeface="Playfair Display"/>
              <a:ea typeface="Playfair Display"/>
              <a:cs typeface="Playfair Display"/>
              <a:sym typeface="Playfair Display"/>
            </a:endParaRPr>
          </a:p>
        </p:txBody>
      </p:sp>
      <p:sp>
        <p:nvSpPr>
          <p:cNvPr id="67" name="Google Shape;67;p14"/>
          <p:cNvSpPr txBox="1"/>
          <p:nvPr/>
        </p:nvSpPr>
        <p:spPr>
          <a:xfrm>
            <a:off x="6718000" y="2717325"/>
            <a:ext cx="159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Playfair Display"/>
                <a:ea typeface="Playfair Display"/>
                <a:cs typeface="Playfair Display"/>
                <a:sym typeface="Playfair Display"/>
              </a:rPr>
              <a:t>Michael Goetz</a:t>
            </a:r>
            <a:endParaRPr>
              <a:solidFill>
                <a:schemeClr val="lt1"/>
              </a:solidFill>
              <a:latin typeface="Playfair Display"/>
              <a:ea typeface="Playfair Display"/>
              <a:cs typeface="Playfair Display"/>
              <a:sym typeface="Playfair Display"/>
            </a:endParaRPr>
          </a:p>
        </p:txBody>
      </p:sp>
      <p:sp>
        <p:nvSpPr>
          <p:cNvPr id="68" name="Google Shape;68;p14"/>
          <p:cNvSpPr txBox="1"/>
          <p:nvPr/>
        </p:nvSpPr>
        <p:spPr>
          <a:xfrm>
            <a:off x="2340650" y="4505850"/>
            <a:ext cx="159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Playfair Display"/>
                <a:ea typeface="Playfair Display"/>
                <a:cs typeface="Playfair Display"/>
                <a:sym typeface="Playfair Display"/>
              </a:rPr>
              <a:t>Felix Potter</a:t>
            </a:r>
            <a:endParaRPr>
              <a:solidFill>
                <a:schemeClr val="lt1"/>
              </a:solidFill>
              <a:latin typeface="Playfair Display"/>
              <a:ea typeface="Playfair Display"/>
              <a:cs typeface="Playfair Display"/>
              <a:sym typeface="Playfair Display"/>
            </a:endParaRPr>
          </a:p>
        </p:txBody>
      </p:sp>
      <p:sp>
        <p:nvSpPr>
          <p:cNvPr id="69" name="Google Shape;69;p14"/>
          <p:cNvSpPr txBox="1"/>
          <p:nvPr/>
        </p:nvSpPr>
        <p:spPr>
          <a:xfrm>
            <a:off x="5456275" y="4505850"/>
            <a:ext cx="1596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lt1"/>
                </a:solidFill>
                <a:latin typeface="Playfair Display"/>
                <a:ea typeface="Playfair Display"/>
                <a:cs typeface="Playfair Display"/>
                <a:sym typeface="Playfair Display"/>
              </a:rPr>
              <a:t>David de Sousa</a:t>
            </a:r>
            <a:endParaRPr>
              <a:solidFill>
                <a:schemeClr val="lt1"/>
              </a:solidFill>
              <a:latin typeface="Playfair Display"/>
              <a:ea typeface="Playfair Display"/>
              <a:cs typeface="Playfair Display"/>
              <a:sym typeface="Playfair Display"/>
            </a:endParaRPr>
          </a:p>
        </p:txBody>
      </p:sp>
      <p:sp>
        <p:nvSpPr>
          <p:cNvPr id="70" name="Google Shape;70;p14"/>
          <p:cNvSpPr/>
          <p:nvPr/>
        </p:nvSpPr>
        <p:spPr>
          <a:xfrm>
            <a:off x="1060075" y="1523925"/>
            <a:ext cx="1222200" cy="1193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14"/>
          <p:cNvSpPr/>
          <p:nvPr/>
        </p:nvSpPr>
        <p:spPr>
          <a:xfrm>
            <a:off x="6781750" y="1523925"/>
            <a:ext cx="1222200" cy="1193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14"/>
          <p:cNvSpPr/>
          <p:nvPr/>
        </p:nvSpPr>
        <p:spPr>
          <a:xfrm>
            <a:off x="5495800" y="3312450"/>
            <a:ext cx="1222200" cy="11934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3" name="Google Shape;73;p14"/>
          <p:cNvPicPr preferRelativeResize="0"/>
          <p:nvPr/>
        </p:nvPicPr>
        <p:blipFill rotWithShape="1">
          <a:blip r:embed="rId4">
            <a:alphaModFix/>
          </a:blip>
          <a:srcRect b="20311" l="12736" r="12736" t="11642"/>
          <a:stretch/>
        </p:blipFill>
        <p:spPr>
          <a:xfrm>
            <a:off x="6781750" y="1515025"/>
            <a:ext cx="1222200" cy="1256387"/>
          </a:xfrm>
          <a:prstGeom prst="rect">
            <a:avLst/>
          </a:prstGeom>
          <a:noFill/>
          <a:ln>
            <a:noFill/>
          </a:ln>
        </p:spPr>
      </p:pic>
      <p:pic>
        <p:nvPicPr>
          <p:cNvPr id="74" name="Google Shape;74;p14"/>
          <p:cNvPicPr preferRelativeResize="0"/>
          <p:nvPr/>
        </p:nvPicPr>
        <p:blipFill>
          <a:blip r:embed="rId5">
            <a:alphaModFix/>
          </a:blip>
          <a:stretch>
            <a:fillRect/>
          </a:stretch>
        </p:blipFill>
        <p:spPr>
          <a:xfrm>
            <a:off x="4032600" y="1638513"/>
            <a:ext cx="1078812" cy="1078812"/>
          </a:xfrm>
          <a:prstGeom prst="rect">
            <a:avLst/>
          </a:prstGeom>
          <a:noFill/>
          <a:ln>
            <a:noFill/>
          </a:ln>
        </p:spPr>
      </p:pic>
      <p:pic>
        <p:nvPicPr>
          <p:cNvPr id="75" name="Google Shape;75;p14"/>
          <p:cNvPicPr preferRelativeResize="0"/>
          <p:nvPr/>
        </p:nvPicPr>
        <p:blipFill>
          <a:blip r:embed="rId6">
            <a:alphaModFix/>
          </a:blip>
          <a:stretch>
            <a:fillRect/>
          </a:stretch>
        </p:blipFill>
        <p:spPr>
          <a:xfrm>
            <a:off x="1060075" y="1523925"/>
            <a:ext cx="1222202" cy="1193400"/>
          </a:xfrm>
          <a:prstGeom prst="rect">
            <a:avLst/>
          </a:prstGeom>
          <a:noFill/>
          <a:ln>
            <a:noFill/>
          </a:ln>
        </p:spPr>
      </p:pic>
      <p:pic>
        <p:nvPicPr>
          <p:cNvPr id="76" name="Google Shape;76;p14"/>
          <p:cNvPicPr preferRelativeResize="0"/>
          <p:nvPr/>
        </p:nvPicPr>
        <p:blipFill rotWithShape="1">
          <a:blip r:embed="rId7">
            <a:alphaModFix/>
          </a:blip>
          <a:srcRect b="11958" l="0" r="0" t="14807"/>
          <a:stretch/>
        </p:blipFill>
        <p:spPr>
          <a:xfrm>
            <a:off x="5495800" y="3312450"/>
            <a:ext cx="1222199" cy="11934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Team Responsibilities</a:t>
            </a:r>
            <a:endParaRPr/>
          </a:p>
        </p:txBody>
      </p:sp>
      <p:sp>
        <p:nvSpPr>
          <p:cNvPr id="82" name="Google Shape;82;p15"/>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Trevor Brooks - Research </a:t>
            </a:r>
            <a:r>
              <a:rPr lang="en"/>
              <a:t>and Development, </a:t>
            </a:r>
            <a:r>
              <a:rPr lang="en"/>
              <a:t>Deep Learning.</a:t>
            </a:r>
            <a:endParaRPr/>
          </a:p>
          <a:p>
            <a:pPr indent="0" lvl="0" marL="0" rtl="0" algn="l">
              <a:spcBef>
                <a:spcPts val="1200"/>
              </a:spcBef>
              <a:spcAft>
                <a:spcPts val="0"/>
              </a:spcAft>
              <a:buNone/>
            </a:pPr>
            <a:r>
              <a:rPr lang="en"/>
              <a:t>Michael Fulghum - Back-end Development, Algorithm.</a:t>
            </a:r>
            <a:endParaRPr/>
          </a:p>
          <a:p>
            <a:pPr indent="0" lvl="0" marL="0" rtl="0" algn="l">
              <a:spcBef>
                <a:spcPts val="1200"/>
              </a:spcBef>
              <a:spcAft>
                <a:spcPts val="0"/>
              </a:spcAft>
              <a:buNone/>
            </a:pPr>
            <a:r>
              <a:rPr lang="en"/>
              <a:t>Michael Goetz - Front-end Development, Python PDF library research.</a:t>
            </a:r>
            <a:endParaRPr/>
          </a:p>
          <a:p>
            <a:pPr indent="0" lvl="0" marL="0" rtl="0" algn="l">
              <a:spcBef>
                <a:spcPts val="1200"/>
              </a:spcBef>
              <a:spcAft>
                <a:spcPts val="0"/>
              </a:spcAft>
              <a:buNone/>
            </a:pPr>
            <a:r>
              <a:rPr lang="en"/>
              <a:t>Felix Potter - Front-end Development, HTML designer.</a:t>
            </a:r>
            <a:endParaRPr/>
          </a:p>
          <a:p>
            <a:pPr indent="0" lvl="0" marL="0" rtl="0" algn="l">
              <a:spcBef>
                <a:spcPts val="1200"/>
              </a:spcBef>
              <a:spcAft>
                <a:spcPts val="1200"/>
              </a:spcAft>
              <a:buNone/>
            </a:pPr>
            <a:r>
              <a:rPr lang="en"/>
              <a:t>David de Sousa - Back-end/Middle-end Development, PDF Logic.</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Problem &amp; Perspective</a:t>
            </a:r>
            <a:endParaRPr/>
          </a:p>
        </p:txBody>
      </p:sp>
      <p:sp>
        <p:nvSpPr>
          <p:cNvPr id="88" name="Google Shape;88;p16"/>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Existing automatic PDF tools to convert them into a fillable state with minimal user knowledge are sparse in the market and where they exist, they are either locked behind paywalls that drive away smaller users or output results that are inaccurate and/or hard to access.</a:t>
            </a:r>
            <a:endParaRPr/>
          </a:p>
          <a:p>
            <a:pPr indent="0" lvl="0" marL="0" rtl="0" algn="l">
              <a:spcBef>
                <a:spcPts val="1200"/>
              </a:spcBef>
              <a:spcAft>
                <a:spcPts val="1200"/>
              </a:spcAft>
              <a:buNone/>
            </a:pPr>
            <a:r>
              <a:rPr lang="en"/>
              <a:t>For people who are less technologically inclined, our software seeks to alleviate their reliance on paper forms by enabling them access to an easy-to-use solution that is accurate and free.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Purpose</a:t>
            </a:r>
            <a:endParaRPr/>
          </a:p>
        </p:txBody>
      </p:sp>
      <p:sp>
        <p:nvSpPr>
          <p:cNvPr id="94" name="Google Shape;94;p17"/>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Create a web application that enables users to intuitively and easily create fillable forms</a:t>
            </a:r>
            <a:endParaRPr/>
          </a:p>
          <a:p>
            <a:pPr indent="-342900" lvl="0" marL="457200" rtl="0" algn="l">
              <a:spcBef>
                <a:spcPts val="0"/>
              </a:spcBef>
              <a:spcAft>
                <a:spcPts val="0"/>
              </a:spcAft>
              <a:buSzPts val="1800"/>
              <a:buChar char="●"/>
            </a:pPr>
            <a:r>
              <a:rPr lang="en"/>
              <a:t>Improve current approaches to PDF field </a:t>
            </a:r>
            <a:r>
              <a:rPr lang="en"/>
              <a:t>recognition and increase accuracy of output fillable forms</a:t>
            </a:r>
            <a:endParaRPr/>
          </a:p>
          <a:p>
            <a:pPr indent="-342900" lvl="0" marL="457200" rtl="0" algn="l">
              <a:spcBef>
                <a:spcPts val="0"/>
              </a:spcBef>
              <a:spcAft>
                <a:spcPts val="0"/>
              </a:spcAft>
              <a:buSzPts val="1800"/>
              <a:buChar char="●"/>
            </a:pPr>
            <a:r>
              <a:rPr lang="en"/>
              <a:t>Make use of machine learning and shape/text recognition through a software package</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 name="Shape 98"/>
        <p:cNvGrpSpPr/>
        <p:nvPr/>
      </p:nvGrpSpPr>
      <p:grpSpPr>
        <a:xfrm>
          <a:off x="0" y="0"/>
          <a:ext cx="0" cy="0"/>
          <a:chOff x="0" y="0"/>
          <a:chExt cx="0" cy="0"/>
        </a:xfrm>
      </p:grpSpPr>
      <p:sp>
        <p:nvSpPr>
          <p:cNvPr id="99" name="Google Shape;99;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Product Functions</a:t>
            </a:r>
            <a:endParaRPr/>
          </a:p>
        </p:txBody>
      </p:sp>
      <p:sp>
        <p:nvSpPr>
          <p:cNvPr id="100" name="Google Shape;100;p18"/>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Allow for a file as input of the specific file format PDF</a:t>
            </a:r>
            <a:endParaRPr/>
          </a:p>
          <a:p>
            <a:pPr indent="-342900" lvl="0" marL="457200" rtl="0" algn="l">
              <a:spcBef>
                <a:spcPts val="0"/>
              </a:spcBef>
              <a:spcAft>
                <a:spcPts val="0"/>
              </a:spcAft>
              <a:buSzPts val="1800"/>
              <a:buChar char="●"/>
            </a:pPr>
            <a:r>
              <a:rPr lang="en"/>
              <a:t>PDFs of varying sizes and page formats should work just as well as more commonly used formats</a:t>
            </a:r>
            <a:endParaRPr/>
          </a:p>
          <a:p>
            <a:pPr indent="-342900" lvl="0" marL="457200" rtl="0" algn="l">
              <a:spcBef>
                <a:spcPts val="0"/>
              </a:spcBef>
              <a:spcAft>
                <a:spcPts val="0"/>
              </a:spcAft>
              <a:buSzPts val="1800"/>
              <a:buChar char="●"/>
            </a:pPr>
            <a:r>
              <a:rPr lang="en"/>
              <a:t>Given a PDF, a fillable version should be provided as </a:t>
            </a:r>
            <a:r>
              <a:rPr lang="en"/>
              <a:t>output in return</a:t>
            </a:r>
            <a:endParaRPr/>
          </a:p>
          <a:p>
            <a:pPr indent="-342900" lvl="0" marL="457200" rtl="0" algn="l">
              <a:spcBef>
                <a:spcPts val="0"/>
              </a:spcBef>
              <a:spcAft>
                <a:spcPts val="0"/>
              </a:spcAft>
              <a:buSzPts val="1800"/>
              <a:buChar char="●"/>
            </a:pPr>
            <a:r>
              <a:rPr lang="en"/>
              <a:t>Users should be able to navigate the website and its pages without incident or irregularities</a:t>
            </a:r>
            <a:endParaRPr/>
          </a:p>
          <a:p>
            <a:pPr indent="-342900" lvl="0" marL="457200" rtl="0" algn="l">
              <a:spcBef>
                <a:spcPts val="0"/>
              </a:spcBef>
              <a:spcAft>
                <a:spcPts val="0"/>
              </a:spcAft>
              <a:buSzPts val="1800"/>
              <a:buChar char="●"/>
            </a:pPr>
            <a:r>
              <a:rPr lang="en"/>
              <a:t>Users should be able to create and access their accounts on the website</a:t>
            </a:r>
            <a:endParaRPr/>
          </a:p>
          <a:p>
            <a:pPr indent="-342900" lvl="0" marL="457200" rtl="0" algn="l">
              <a:spcBef>
                <a:spcPts val="0"/>
              </a:spcBef>
              <a:spcAft>
                <a:spcPts val="0"/>
              </a:spcAft>
              <a:buSzPts val="1800"/>
              <a:buChar char="●"/>
            </a:pPr>
            <a:r>
              <a:rPr lang="en"/>
              <a:t>If logged in, users should have the option to receive emails of their fillable PDFs that the software returns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 name="Shape 104"/>
        <p:cNvGrpSpPr/>
        <p:nvPr/>
      </p:nvGrpSpPr>
      <p:grpSpPr>
        <a:xfrm>
          <a:off x="0" y="0"/>
          <a:ext cx="0" cy="0"/>
          <a:chOff x="0" y="0"/>
          <a:chExt cx="0" cy="0"/>
        </a:xfrm>
      </p:grpSpPr>
      <p:sp>
        <p:nvSpPr>
          <p:cNvPr id="105" name="Google Shape;105;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Software Composition</a:t>
            </a:r>
            <a:endParaRPr/>
          </a:p>
        </p:txBody>
      </p:sp>
      <p:sp>
        <p:nvSpPr>
          <p:cNvPr id="106" name="Google Shape;106;p19"/>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The software is composed of two parts:</a:t>
            </a:r>
            <a:endParaRPr/>
          </a:p>
          <a:p>
            <a:pPr indent="-342900" lvl="0" marL="457200" rtl="0" algn="l">
              <a:spcBef>
                <a:spcPts val="1200"/>
              </a:spcBef>
              <a:spcAft>
                <a:spcPts val="0"/>
              </a:spcAft>
              <a:buSzPts val="1800"/>
              <a:buChar char="●"/>
            </a:pPr>
            <a:r>
              <a:rPr lang="en"/>
              <a:t>The back-end which handles the actual modification and return of downloaded files through PyPDF and a trained algorithm.</a:t>
            </a:r>
            <a:endParaRPr/>
          </a:p>
          <a:p>
            <a:pPr indent="-342900" lvl="0" marL="457200" rtl="0" algn="l">
              <a:spcBef>
                <a:spcPts val="0"/>
              </a:spcBef>
              <a:spcAft>
                <a:spcPts val="0"/>
              </a:spcAft>
              <a:buSzPts val="1800"/>
              <a:buChar char="●"/>
            </a:pPr>
            <a:r>
              <a:rPr lang="en"/>
              <a:t>The front-end website, which handles user accounts, emails, and the uploading and downloading of files through Flask and SQL.</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Core Usage Sequence</a:t>
            </a:r>
            <a:endParaRPr/>
          </a:p>
        </p:txBody>
      </p:sp>
      <p:pic>
        <p:nvPicPr>
          <p:cNvPr id="112" name="Google Shape;112;p20"/>
          <p:cNvPicPr preferRelativeResize="0"/>
          <p:nvPr/>
        </p:nvPicPr>
        <p:blipFill>
          <a:blip r:embed="rId3">
            <a:alphaModFix/>
          </a:blip>
          <a:stretch>
            <a:fillRect/>
          </a:stretch>
        </p:blipFill>
        <p:spPr>
          <a:xfrm>
            <a:off x="3334450" y="98638"/>
            <a:ext cx="5400950" cy="49462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Our Tech Stack</a:t>
            </a:r>
            <a:endParaRPr/>
          </a:p>
        </p:txBody>
      </p:sp>
      <p:pic>
        <p:nvPicPr>
          <p:cNvPr id="118" name="Google Shape;118;p21"/>
          <p:cNvPicPr preferRelativeResize="0"/>
          <p:nvPr/>
        </p:nvPicPr>
        <p:blipFill>
          <a:blip r:embed="rId3">
            <a:alphaModFix/>
          </a:blip>
          <a:stretch>
            <a:fillRect/>
          </a:stretch>
        </p:blipFill>
        <p:spPr>
          <a:xfrm>
            <a:off x="6314800" y="2571750"/>
            <a:ext cx="2368650" cy="2198626"/>
          </a:xfrm>
          <a:prstGeom prst="rect">
            <a:avLst/>
          </a:prstGeom>
          <a:noFill/>
          <a:ln>
            <a:noFill/>
          </a:ln>
        </p:spPr>
      </p:pic>
      <p:pic>
        <p:nvPicPr>
          <p:cNvPr id="119" name="Google Shape;119;p21"/>
          <p:cNvPicPr preferRelativeResize="0"/>
          <p:nvPr/>
        </p:nvPicPr>
        <p:blipFill>
          <a:blip r:embed="rId4">
            <a:alphaModFix/>
          </a:blip>
          <a:stretch>
            <a:fillRect/>
          </a:stretch>
        </p:blipFill>
        <p:spPr>
          <a:xfrm>
            <a:off x="5084200" y="1076725"/>
            <a:ext cx="3748100" cy="1266000"/>
          </a:xfrm>
          <a:prstGeom prst="rect">
            <a:avLst/>
          </a:prstGeom>
          <a:noFill/>
          <a:ln>
            <a:noFill/>
          </a:ln>
        </p:spPr>
      </p:pic>
      <p:pic>
        <p:nvPicPr>
          <p:cNvPr id="120" name="Google Shape;120;p21"/>
          <p:cNvPicPr preferRelativeResize="0"/>
          <p:nvPr/>
        </p:nvPicPr>
        <p:blipFill>
          <a:blip r:embed="rId5">
            <a:alphaModFix/>
          </a:blip>
          <a:stretch>
            <a:fillRect/>
          </a:stretch>
        </p:blipFill>
        <p:spPr>
          <a:xfrm>
            <a:off x="494675" y="1468975"/>
            <a:ext cx="1971375" cy="1763275"/>
          </a:xfrm>
          <a:prstGeom prst="rect">
            <a:avLst/>
          </a:prstGeom>
          <a:noFill/>
          <a:ln>
            <a:noFill/>
          </a:ln>
        </p:spPr>
      </p:pic>
      <p:pic>
        <p:nvPicPr>
          <p:cNvPr id="121" name="Google Shape;121;p21"/>
          <p:cNvPicPr preferRelativeResize="0"/>
          <p:nvPr/>
        </p:nvPicPr>
        <p:blipFill>
          <a:blip r:embed="rId6">
            <a:alphaModFix/>
          </a:blip>
          <a:stretch>
            <a:fillRect/>
          </a:stretch>
        </p:blipFill>
        <p:spPr>
          <a:xfrm>
            <a:off x="251025" y="3683501"/>
            <a:ext cx="2820976" cy="1453925"/>
          </a:xfrm>
          <a:prstGeom prst="rect">
            <a:avLst/>
          </a:prstGeom>
          <a:noFill/>
          <a:ln>
            <a:noFill/>
          </a:ln>
        </p:spPr>
      </p:pic>
      <p:grpSp>
        <p:nvGrpSpPr>
          <p:cNvPr id="122" name="Google Shape;122;p21"/>
          <p:cNvGrpSpPr/>
          <p:nvPr/>
        </p:nvGrpSpPr>
        <p:grpSpPr>
          <a:xfrm>
            <a:off x="4971800" y="2283375"/>
            <a:ext cx="1428750" cy="1618538"/>
            <a:chOff x="4971800" y="2283375"/>
            <a:chExt cx="1428750" cy="1618538"/>
          </a:xfrm>
        </p:grpSpPr>
        <p:pic>
          <p:nvPicPr>
            <p:cNvPr id="123" name="Google Shape;123;p21"/>
            <p:cNvPicPr preferRelativeResize="0"/>
            <p:nvPr/>
          </p:nvPicPr>
          <p:blipFill>
            <a:blip r:embed="rId7">
              <a:alphaModFix/>
            </a:blip>
            <a:stretch>
              <a:fillRect/>
            </a:stretch>
          </p:blipFill>
          <p:spPr>
            <a:xfrm>
              <a:off x="4971800" y="2283375"/>
              <a:ext cx="1428750" cy="1428750"/>
            </a:xfrm>
            <a:prstGeom prst="rect">
              <a:avLst/>
            </a:prstGeom>
            <a:noFill/>
            <a:ln>
              <a:noFill/>
            </a:ln>
          </p:spPr>
        </p:pic>
        <p:sp>
          <p:nvSpPr>
            <p:cNvPr id="124" name="Google Shape;124;p21"/>
            <p:cNvSpPr txBox="1"/>
            <p:nvPr/>
          </p:nvSpPr>
          <p:spPr>
            <a:xfrm>
              <a:off x="5190400" y="3440213"/>
              <a:ext cx="11244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800">
                  <a:latin typeface="Playfair Display"/>
                  <a:ea typeface="Playfair Display"/>
                  <a:cs typeface="Playfair Display"/>
                  <a:sym typeface="Playfair Display"/>
                </a:rPr>
                <a:t>NumPy</a:t>
              </a:r>
              <a:endParaRPr sz="1800">
                <a:latin typeface="Playfair Display"/>
                <a:ea typeface="Playfair Display"/>
                <a:cs typeface="Playfair Display"/>
                <a:sym typeface="Playfair Display"/>
              </a:endParaRPr>
            </a:p>
          </p:txBody>
        </p:sp>
      </p:grpSp>
      <p:pic>
        <p:nvPicPr>
          <p:cNvPr id="125" name="Google Shape;125;p21"/>
          <p:cNvPicPr preferRelativeResize="0"/>
          <p:nvPr/>
        </p:nvPicPr>
        <p:blipFill>
          <a:blip r:embed="rId8">
            <a:alphaModFix/>
          </a:blip>
          <a:stretch>
            <a:fillRect/>
          </a:stretch>
        </p:blipFill>
        <p:spPr>
          <a:xfrm>
            <a:off x="2312100" y="1282038"/>
            <a:ext cx="3070974" cy="737025"/>
          </a:xfrm>
          <a:prstGeom prst="rect">
            <a:avLst/>
          </a:prstGeom>
          <a:noFill/>
          <a:ln>
            <a:noFill/>
          </a:ln>
        </p:spPr>
      </p:pic>
      <p:pic>
        <p:nvPicPr>
          <p:cNvPr id="126" name="Google Shape;126;p21"/>
          <p:cNvPicPr preferRelativeResize="0"/>
          <p:nvPr/>
        </p:nvPicPr>
        <p:blipFill>
          <a:blip r:embed="rId9">
            <a:alphaModFix/>
          </a:blip>
          <a:stretch>
            <a:fillRect/>
          </a:stretch>
        </p:blipFill>
        <p:spPr>
          <a:xfrm>
            <a:off x="3224625" y="3997724"/>
            <a:ext cx="2820975" cy="5308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1AFD1"/>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